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EC4"/>
    <a:srgbClr val="9A5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DD5C7-BEB5-4F17-9642-6DAC50BDF02A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27EF3C-5764-4C2A-973B-EC957A4A05B2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ПНЖК способствуют росту и развитию молодого организма, его сопротивляемости инфекции, оказывают нормализующее действие на стенки кровеносных сосудов, повышая их эластичность, участвуют в обмене веществ. При недостатке полиненасыщенных жирных кислот у детей появляются кожные поражения в виде дерматитов, экзем.</a:t>
          </a:r>
          <a:endParaRPr lang="ru-RU" sz="1800" b="1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91C2E06-B12D-482F-A1D5-7F784271105C}" type="parTrans" cxnId="{1CF6D525-92AE-4E61-BAE7-646A3BAD5194}">
      <dgm:prSet/>
      <dgm:spPr/>
      <dgm:t>
        <a:bodyPr/>
        <a:lstStyle/>
        <a:p>
          <a:endParaRPr lang="ru-RU"/>
        </a:p>
      </dgm:t>
    </dgm:pt>
    <dgm:pt modelId="{4BBE4567-FC4E-4FB5-80CE-1E3B04970379}" type="sibTrans" cxnId="{1CF6D525-92AE-4E61-BAE7-646A3BAD5194}">
      <dgm:prSet/>
      <dgm:spPr/>
      <dgm:t>
        <a:bodyPr/>
        <a:lstStyle/>
        <a:p>
          <a:endParaRPr lang="ru-RU"/>
        </a:p>
      </dgm:t>
    </dgm:pt>
    <dgm:pt modelId="{B8559EB9-C868-4E26-B972-522A12DE49FA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600" dirty="0" smtClean="0"/>
            <a:t> </a:t>
          </a:r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ухудшает усвоение других компонентов пищи, </a:t>
          </a:r>
        </a:p>
        <a:p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тормозит желудочную секрецию и затрудняет   переваривание   белков,   их   усвоение,   </a:t>
          </a:r>
        </a:p>
        <a:p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подавляет функции кроветворения, инсулярного аппарата, щитовидной железы, </a:t>
          </a:r>
        </a:p>
        <a:p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способствует </a:t>
          </a:r>
          <a:r>
            <a:rPr lang="ru-RU" sz="1800" b="1" cap="none" spc="50" dirty="0" err="1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тромбообразованию</a:t>
          </a:r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, </a:t>
          </a:r>
        </a:p>
        <a:p>
          <a:r>
            <a:rPr lang="ru-RU" sz="1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нарушает деятельность нервной системы, обмен веществ.</a:t>
          </a:r>
          <a:endParaRPr lang="ru-RU" sz="1800" b="1" cap="none" spc="50" dirty="0">
            <a:ln w="11430"/>
            <a:solidFill>
              <a:srgbClr val="7030A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3916CB6-4219-4C43-8D6A-61BEAD42B718}" type="parTrans" cxnId="{8183A8B3-E3DE-4F99-9A50-A820354F43CD}">
      <dgm:prSet/>
      <dgm:spPr/>
      <dgm:t>
        <a:bodyPr/>
        <a:lstStyle/>
        <a:p>
          <a:endParaRPr lang="ru-RU"/>
        </a:p>
      </dgm:t>
    </dgm:pt>
    <dgm:pt modelId="{E1118638-F26E-4C77-BD67-A917CC9ED66B}" type="sibTrans" cxnId="{8183A8B3-E3DE-4F99-9A50-A820354F43CD}">
      <dgm:prSet/>
      <dgm:spPr/>
      <dgm:t>
        <a:bodyPr/>
        <a:lstStyle/>
        <a:p>
          <a:endParaRPr lang="ru-RU"/>
        </a:p>
      </dgm:t>
    </dgm:pt>
    <dgm:pt modelId="{3AC132E5-100C-447B-ABDF-3A88B8B45248}">
      <dgm:prSet/>
      <dgm:spPr/>
      <dgm:t>
        <a:bodyPr/>
        <a:lstStyle/>
        <a:p>
          <a:endParaRPr lang="ru-RU" dirty="0"/>
        </a:p>
      </dgm:t>
    </dgm:pt>
    <dgm:pt modelId="{70F0E084-0EFE-433A-A9C3-6989B2CF3690}" type="parTrans" cxnId="{65AD0209-56AA-470F-A86A-4F4C99169C2A}">
      <dgm:prSet/>
      <dgm:spPr/>
      <dgm:t>
        <a:bodyPr/>
        <a:lstStyle/>
        <a:p>
          <a:endParaRPr lang="ru-RU"/>
        </a:p>
      </dgm:t>
    </dgm:pt>
    <dgm:pt modelId="{4821CA93-65D0-42FF-B3D3-1833C0CDC95E}" type="sibTrans" cxnId="{65AD0209-56AA-470F-A86A-4F4C99169C2A}">
      <dgm:prSet/>
      <dgm:spPr/>
      <dgm:t>
        <a:bodyPr/>
        <a:lstStyle/>
        <a:p>
          <a:endParaRPr lang="ru-RU"/>
        </a:p>
      </dgm:t>
    </dgm:pt>
    <dgm:pt modelId="{F2E2E9DE-B35E-4343-A051-12B349E13675}" type="pres">
      <dgm:prSet presAssocID="{337DD5C7-BEB5-4F17-9642-6DAC50BDF02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1BE7C-C8DE-4DFF-A364-553AADF51F39}" type="pres">
      <dgm:prSet presAssocID="{337DD5C7-BEB5-4F17-9642-6DAC50BDF02A}" presName="Background" presStyleLbl="bgImgPlace1" presStyleIdx="0" presStyleCnt="1" custScaleX="107694" custScaleY="158567" custLinFactNeighborX="354" custLinFactNeighborY="806"/>
      <dgm:spPr/>
    </dgm:pt>
    <dgm:pt modelId="{A9599EC2-D23A-41DC-9003-070E1354A792}" type="pres">
      <dgm:prSet presAssocID="{337DD5C7-BEB5-4F17-9642-6DAC50BDF02A}" presName="ParentText1" presStyleLbl="revTx" presStyleIdx="0" presStyleCnt="2" custScaleY="147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DC247-2E59-4E8F-9BBC-B8AF5D7C2DEC}" type="pres">
      <dgm:prSet presAssocID="{337DD5C7-BEB5-4F17-9642-6DAC50BDF02A}" presName="ParentText2" presStyleLbl="revTx" presStyleIdx="1" presStyleCnt="2" custScaleX="105345" custScaleY="142259" custLinFactNeighborX="452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54F7A4-D1CF-4F02-AC62-D8892698A8A9}" type="pres">
      <dgm:prSet presAssocID="{337DD5C7-BEB5-4F17-9642-6DAC50BDF02A}" presName="Plus" presStyleLbl="alignNode1" presStyleIdx="0" presStyleCnt="2" custLinFactNeighborY="-34076"/>
      <dgm:spPr>
        <a:solidFill>
          <a:srgbClr val="FF0000"/>
        </a:solidFill>
      </dgm:spPr>
    </dgm:pt>
    <dgm:pt modelId="{ED06BBE4-BFC9-41F5-9DB0-0B62FDCAF170}" type="pres">
      <dgm:prSet presAssocID="{337DD5C7-BEB5-4F17-9642-6DAC50BDF02A}" presName="Minus" presStyleLbl="alignNode1" presStyleIdx="1" presStyleCnt="2" custLinFactY="-26557" custLinFactNeighborX="2781" custLinFactNeighborY="-100000"/>
      <dgm:spPr>
        <a:solidFill>
          <a:srgbClr val="00B0F0"/>
        </a:solidFill>
      </dgm:spPr>
    </dgm:pt>
    <dgm:pt modelId="{43CAE3A7-5BAE-447B-9D1D-092316FA19F4}" type="pres">
      <dgm:prSet presAssocID="{337DD5C7-BEB5-4F17-9642-6DAC50BDF02A}" presName="Divider" presStyleLbl="parChTrans1D1" presStyleIdx="0" presStyleCnt="1"/>
      <dgm:spPr/>
    </dgm:pt>
  </dgm:ptLst>
  <dgm:cxnLst>
    <dgm:cxn modelId="{9E47137A-4418-440F-9C40-D0E931ED57EB}" type="presOf" srcId="{B8559EB9-C868-4E26-B972-522A12DE49FA}" destId="{EC8DC247-2E59-4E8F-9BBC-B8AF5D7C2DEC}" srcOrd="0" destOrd="0" presId="urn:microsoft.com/office/officeart/2009/3/layout/PlusandMinus"/>
    <dgm:cxn modelId="{8183A8B3-E3DE-4F99-9A50-A820354F43CD}" srcId="{337DD5C7-BEB5-4F17-9642-6DAC50BDF02A}" destId="{B8559EB9-C868-4E26-B972-522A12DE49FA}" srcOrd="1" destOrd="0" parTransId="{F3916CB6-4219-4C43-8D6A-61BEAD42B718}" sibTransId="{E1118638-F26E-4C77-BD67-A917CC9ED66B}"/>
    <dgm:cxn modelId="{F8494455-2D37-4F7F-A4B9-B13E657349C6}" type="presOf" srcId="{337DD5C7-BEB5-4F17-9642-6DAC50BDF02A}" destId="{F2E2E9DE-B35E-4343-A051-12B349E13675}" srcOrd="0" destOrd="0" presId="urn:microsoft.com/office/officeart/2009/3/layout/PlusandMinus"/>
    <dgm:cxn modelId="{2C2414A8-26B0-4F24-856B-F3FD133BF085}" type="presOf" srcId="{D227EF3C-5764-4C2A-973B-EC957A4A05B2}" destId="{A9599EC2-D23A-41DC-9003-070E1354A792}" srcOrd="0" destOrd="0" presId="urn:microsoft.com/office/officeart/2009/3/layout/PlusandMinus"/>
    <dgm:cxn modelId="{65AD0209-56AA-470F-A86A-4F4C99169C2A}" srcId="{337DD5C7-BEB5-4F17-9642-6DAC50BDF02A}" destId="{3AC132E5-100C-447B-ABDF-3A88B8B45248}" srcOrd="2" destOrd="0" parTransId="{70F0E084-0EFE-433A-A9C3-6989B2CF3690}" sibTransId="{4821CA93-65D0-42FF-B3D3-1833C0CDC95E}"/>
    <dgm:cxn modelId="{1CF6D525-92AE-4E61-BAE7-646A3BAD5194}" srcId="{337DD5C7-BEB5-4F17-9642-6DAC50BDF02A}" destId="{D227EF3C-5764-4C2A-973B-EC957A4A05B2}" srcOrd="0" destOrd="0" parTransId="{B91C2E06-B12D-482F-A1D5-7F784271105C}" sibTransId="{4BBE4567-FC4E-4FB5-80CE-1E3B04970379}"/>
    <dgm:cxn modelId="{E7AB2E1C-0F36-435E-A76A-AD509E51ADE7}" type="presParOf" srcId="{F2E2E9DE-B35E-4343-A051-12B349E13675}" destId="{F311BE7C-C8DE-4DFF-A364-553AADF51F39}" srcOrd="0" destOrd="0" presId="urn:microsoft.com/office/officeart/2009/3/layout/PlusandMinus"/>
    <dgm:cxn modelId="{B8BC0535-A6C1-4C1D-B72E-5059AE7D4B44}" type="presParOf" srcId="{F2E2E9DE-B35E-4343-A051-12B349E13675}" destId="{A9599EC2-D23A-41DC-9003-070E1354A792}" srcOrd="1" destOrd="0" presId="urn:microsoft.com/office/officeart/2009/3/layout/PlusandMinus"/>
    <dgm:cxn modelId="{74C7FEFB-CBC5-452D-B7A6-3E6FBD7E035D}" type="presParOf" srcId="{F2E2E9DE-B35E-4343-A051-12B349E13675}" destId="{EC8DC247-2E59-4E8F-9BBC-B8AF5D7C2DEC}" srcOrd="2" destOrd="0" presId="urn:microsoft.com/office/officeart/2009/3/layout/PlusandMinus"/>
    <dgm:cxn modelId="{C95A4D28-D337-446C-8CFC-D26F9FE954BB}" type="presParOf" srcId="{F2E2E9DE-B35E-4343-A051-12B349E13675}" destId="{EF54F7A4-D1CF-4F02-AC62-D8892698A8A9}" srcOrd="3" destOrd="0" presId="urn:microsoft.com/office/officeart/2009/3/layout/PlusandMinus"/>
    <dgm:cxn modelId="{6C1FF549-B4B2-4798-B476-512BC17AB2D4}" type="presParOf" srcId="{F2E2E9DE-B35E-4343-A051-12B349E13675}" destId="{ED06BBE4-BFC9-41F5-9DB0-0B62FDCAF170}" srcOrd="4" destOrd="0" presId="urn:microsoft.com/office/officeart/2009/3/layout/PlusandMinus"/>
    <dgm:cxn modelId="{2A13D42A-6859-4013-B029-CCBFCFBA3BC7}" type="presParOf" srcId="{F2E2E9DE-B35E-4343-A051-12B349E13675}" destId="{43CAE3A7-5BAE-447B-9D1D-092316FA19F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B01B9-EFA3-494C-8529-0DA4B4132DCF}" type="doc">
      <dgm:prSet loTypeId="urn:microsoft.com/office/officeart/2005/8/layout/equation2" loCatId="process" qsTypeId="urn:microsoft.com/office/officeart/2005/8/quickstyle/simple1" qsCatId="simple" csTypeId="urn:microsoft.com/office/officeart/2005/8/colors/colorful1" csCatId="colorful" phldr="1"/>
      <dgm:spPr/>
    </dgm:pt>
    <dgm:pt modelId="{73B58131-AF4F-4BC7-89C3-58B6C1A28A86}">
      <dgm:prSet phldrT="[Текст]" custT="1"/>
      <dgm:spPr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bg2">
                <a:lumMod val="50000"/>
              </a:schemeClr>
            </a:gs>
          </a:gsLst>
          <a:lin ang="54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2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МНОГОКОМПОНЕНТНАЯ ПИЩА</a:t>
          </a:r>
          <a:endParaRPr lang="ru-RU" sz="1200" b="1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B6D33FB-841E-44B2-98FD-A11D5FAD6CD3}" type="parTrans" cxnId="{338675B6-D262-43E7-9764-4DC60B460293}">
      <dgm:prSet/>
      <dgm:spPr/>
      <dgm:t>
        <a:bodyPr/>
        <a:lstStyle/>
        <a:p>
          <a:endParaRPr lang="ru-RU"/>
        </a:p>
      </dgm:t>
    </dgm:pt>
    <dgm:pt modelId="{D333CBCD-3CE8-4F88-BD1E-20CECF4CC45E}" type="sibTrans" cxnId="{338675B6-D262-43E7-9764-4DC60B460293}">
      <dgm:prSet/>
      <dgm:spPr/>
      <dgm:t>
        <a:bodyPr/>
        <a:lstStyle/>
        <a:p>
          <a:endParaRPr lang="ru-RU"/>
        </a:p>
      </dgm:t>
    </dgm:pt>
    <dgm:pt modelId="{CAD8EF7F-FF17-49F7-B9E0-5B4A4C459E58}">
      <dgm:prSet phldrT="[Текст]" custT="1"/>
      <dgm:spPr>
        <a:gradFill rotWithShape="0">
          <a:gsLst>
            <a:gs pos="0">
              <a:srgbClr val="9A5A97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EAEEC4"/>
            </a:gs>
          </a:gsLst>
          <a:lin ang="5400000" scaled="0"/>
        </a:gradFill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2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АЛЛЕРГИЯ</a:t>
          </a:r>
          <a:endParaRPr lang="ru-RU" sz="2800" b="1" cap="none" spc="50" dirty="0">
            <a:ln w="11430"/>
            <a:solidFill>
              <a:srgbClr val="7030A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22DE481-5AB5-4DDB-B206-73C8461F9EE0}" type="parTrans" cxnId="{D05D3E23-0074-446D-B652-C762A4FD8B36}">
      <dgm:prSet/>
      <dgm:spPr/>
      <dgm:t>
        <a:bodyPr/>
        <a:lstStyle/>
        <a:p>
          <a:endParaRPr lang="ru-RU"/>
        </a:p>
      </dgm:t>
    </dgm:pt>
    <dgm:pt modelId="{07B8B475-EAA1-40AA-A1A7-A4B01A5C5EC5}" type="sibTrans" cxnId="{D05D3E23-0074-446D-B652-C762A4FD8B36}">
      <dgm:prSet/>
      <dgm:spPr/>
      <dgm:t>
        <a:bodyPr/>
        <a:lstStyle/>
        <a:p>
          <a:endParaRPr lang="ru-RU"/>
        </a:p>
      </dgm:t>
    </dgm:pt>
    <dgm:pt modelId="{4C20AE7F-1F06-4204-86B4-4DFF59C51BCE}" type="pres">
      <dgm:prSet presAssocID="{692B01B9-EFA3-494C-8529-0DA4B4132DCF}" presName="Name0" presStyleCnt="0">
        <dgm:presLayoutVars>
          <dgm:dir/>
          <dgm:resizeHandles val="exact"/>
        </dgm:presLayoutVars>
      </dgm:prSet>
      <dgm:spPr/>
    </dgm:pt>
    <dgm:pt modelId="{EDBBF915-E535-42D5-8AB1-68FD34EB7077}" type="pres">
      <dgm:prSet presAssocID="{692B01B9-EFA3-494C-8529-0DA4B4132DCF}" presName="vNodes" presStyleCnt="0"/>
      <dgm:spPr/>
    </dgm:pt>
    <dgm:pt modelId="{E82CE212-3FE0-489D-9FD2-404770689C1A}" type="pres">
      <dgm:prSet presAssocID="{73B58131-AF4F-4BC7-89C3-58B6C1A28A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12107-ED22-429A-89BF-15EE0172D40B}" type="pres">
      <dgm:prSet presAssocID="{692B01B9-EFA3-494C-8529-0DA4B4132DCF}" presName="sibTransLast" presStyleLbl="sibTrans2D1" presStyleIdx="0" presStyleCnt="1"/>
      <dgm:spPr/>
      <dgm:t>
        <a:bodyPr/>
        <a:lstStyle/>
        <a:p>
          <a:endParaRPr lang="ru-RU"/>
        </a:p>
      </dgm:t>
    </dgm:pt>
    <dgm:pt modelId="{6AF1E322-E292-4F4D-9312-6F2BF50E37CE}" type="pres">
      <dgm:prSet presAssocID="{692B01B9-EFA3-494C-8529-0DA4B4132DC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EDA8A940-EA11-4882-AF89-F4814CE55B21}" type="pres">
      <dgm:prSet presAssocID="{692B01B9-EFA3-494C-8529-0DA4B4132DCF}" presName="lastNode" presStyleLbl="node1" presStyleIdx="1" presStyleCnt="2" custLinFactNeighborX="1974" custLinFactNeighborY="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767DA4-1D3A-44CA-BCE3-C9BA3AEAC4D9}" type="presOf" srcId="{D333CBCD-3CE8-4F88-BD1E-20CECF4CC45E}" destId="{6AF1E322-E292-4F4D-9312-6F2BF50E37CE}" srcOrd="1" destOrd="0" presId="urn:microsoft.com/office/officeart/2005/8/layout/equation2"/>
    <dgm:cxn modelId="{CAFC5D2E-0A24-495C-819F-0C23A0E17BBA}" type="presOf" srcId="{73B58131-AF4F-4BC7-89C3-58B6C1A28A86}" destId="{E82CE212-3FE0-489D-9FD2-404770689C1A}" srcOrd="0" destOrd="0" presId="urn:microsoft.com/office/officeart/2005/8/layout/equation2"/>
    <dgm:cxn modelId="{D1AD559F-CEDD-4C48-AF57-1533E8703E51}" type="presOf" srcId="{CAD8EF7F-FF17-49F7-B9E0-5B4A4C459E58}" destId="{EDA8A940-EA11-4882-AF89-F4814CE55B21}" srcOrd="0" destOrd="0" presId="urn:microsoft.com/office/officeart/2005/8/layout/equation2"/>
    <dgm:cxn modelId="{D05D3E23-0074-446D-B652-C762A4FD8B36}" srcId="{692B01B9-EFA3-494C-8529-0DA4B4132DCF}" destId="{CAD8EF7F-FF17-49F7-B9E0-5B4A4C459E58}" srcOrd="1" destOrd="0" parTransId="{322DE481-5AB5-4DDB-B206-73C8461F9EE0}" sibTransId="{07B8B475-EAA1-40AA-A1A7-A4B01A5C5EC5}"/>
    <dgm:cxn modelId="{339DE7AF-F6D8-40C6-A0C2-371E278F849D}" type="presOf" srcId="{692B01B9-EFA3-494C-8529-0DA4B4132DCF}" destId="{4C20AE7F-1F06-4204-86B4-4DFF59C51BCE}" srcOrd="0" destOrd="0" presId="urn:microsoft.com/office/officeart/2005/8/layout/equation2"/>
    <dgm:cxn modelId="{8DAEA89F-0F11-4095-AF99-5490401733DD}" type="presOf" srcId="{D333CBCD-3CE8-4F88-BD1E-20CECF4CC45E}" destId="{53112107-ED22-429A-89BF-15EE0172D40B}" srcOrd="0" destOrd="0" presId="urn:microsoft.com/office/officeart/2005/8/layout/equation2"/>
    <dgm:cxn modelId="{338675B6-D262-43E7-9764-4DC60B460293}" srcId="{692B01B9-EFA3-494C-8529-0DA4B4132DCF}" destId="{73B58131-AF4F-4BC7-89C3-58B6C1A28A86}" srcOrd="0" destOrd="0" parTransId="{4B6D33FB-841E-44B2-98FD-A11D5FAD6CD3}" sibTransId="{D333CBCD-3CE8-4F88-BD1E-20CECF4CC45E}"/>
    <dgm:cxn modelId="{25F47A0C-04E4-46E1-9099-EF301EFB56EA}" type="presParOf" srcId="{4C20AE7F-1F06-4204-86B4-4DFF59C51BCE}" destId="{EDBBF915-E535-42D5-8AB1-68FD34EB7077}" srcOrd="0" destOrd="0" presId="urn:microsoft.com/office/officeart/2005/8/layout/equation2"/>
    <dgm:cxn modelId="{801156DE-DC02-433D-8793-B4F08FD201C0}" type="presParOf" srcId="{EDBBF915-E535-42D5-8AB1-68FD34EB7077}" destId="{E82CE212-3FE0-489D-9FD2-404770689C1A}" srcOrd="0" destOrd="0" presId="urn:microsoft.com/office/officeart/2005/8/layout/equation2"/>
    <dgm:cxn modelId="{619FE7A9-B01A-4DB9-9FEF-F9CB131DEA7E}" type="presParOf" srcId="{4C20AE7F-1F06-4204-86B4-4DFF59C51BCE}" destId="{53112107-ED22-429A-89BF-15EE0172D40B}" srcOrd="1" destOrd="0" presId="urn:microsoft.com/office/officeart/2005/8/layout/equation2"/>
    <dgm:cxn modelId="{BB21220A-22AE-4CDE-A0CD-EE6A9E91AB8F}" type="presParOf" srcId="{53112107-ED22-429A-89BF-15EE0172D40B}" destId="{6AF1E322-E292-4F4D-9312-6F2BF50E37CE}" srcOrd="0" destOrd="0" presId="urn:microsoft.com/office/officeart/2005/8/layout/equation2"/>
    <dgm:cxn modelId="{A0EEF3E7-A731-4925-8600-1D8372BDC223}" type="presParOf" srcId="{4C20AE7F-1F06-4204-86B4-4DFF59C51BCE}" destId="{EDA8A940-EA11-4882-AF89-F4814CE55B2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1BE7C-C8DE-4DFF-A364-553AADF51F39}">
      <dsp:nvSpPr>
        <dsp:cNvPr id="0" name=""/>
        <dsp:cNvSpPr/>
      </dsp:nvSpPr>
      <dsp:spPr>
        <a:xfrm>
          <a:off x="432067" y="144009"/>
          <a:ext cx="6791045" cy="5167438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599EC2-D23A-41DC-9003-070E1354A792}">
      <dsp:nvSpPr>
        <dsp:cNvPr id="0" name=""/>
        <dsp:cNvSpPr/>
      </dsp:nvSpPr>
      <dsp:spPr>
        <a:xfrm>
          <a:off x="840782" y="792089"/>
          <a:ext cx="2928243" cy="4110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ПНЖК способствуют росту и развитию молодого организма, его сопротивляемости инфекции, оказывают нормализующее действие на стенки кровеносных сосудов, повышая их эластичность, участвуют в обмене веществ. При недостатке полиненасыщенных жирных кислот у детей появляются кожные поражения в виде дерматитов, экзем.</a:t>
          </a:r>
          <a:endParaRPr lang="ru-RU" sz="1800" b="1" kern="1200" cap="none" spc="50" dirty="0">
            <a:ln w="11430"/>
            <a:solidFill>
              <a:srgbClr val="00206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840782" y="792089"/>
        <a:ext cx="2928243" cy="4110053"/>
      </dsp:txXfrm>
    </dsp:sp>
    <dsp:sp modelId="{EC8DC247-2E59-4E8F-9BBC-B8AF5D7C2DEC}">
      <dsp:nvSpPr>
        <dsp:cNvPr id="0" name=""/>
        <dsp:cNvSpPr/>
      </dsp:nvSpPr>
      <dsp:spPr>
        <a:xfrm>
          <a:off x="3888446" y="864101"/>
          <a:ext cx="3084758" cy="396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ухудшает усвоение других компонентов пищи,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тормозит желудочную секрецию и затрудняет   переваривание   белков,   их   усвоение, 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подавляет функции кроветворения, инсулярного аппарата, щитовидной железы,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способствует </a:t>
          </a:r>
          <a:r>
            <a:rPr lang="ru-RU" sz="1800" b="1" kern="1200" cap="none" spc="50" dirty="0" err="1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тромбообразованию</a:t>
          </a: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нарушает деятельность нервной системы, обмен веществ.</a:t>
          </a:r>
          <a:endParaRPr lang="ru-RU" sz="1800" b="1" kern="1200" cap="none" spc="50" dirty="0">
            <a:ln w="11430"/>
            <a:solidFill>
              <a:srgbClr val="7030A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888446" y="864101"/>
        <a:ext cx="3084758" cy="3966030"/>
      </dsp:txXfrm>
    </dsp:sp>
    <dsp:sp modelId="{EF54F7A4-D1CF-4F02-AC62-D8892698A8A9}">
      <dsp:nvSpPr>
        <dsp:cNvPr id="0" name=""/>
        <dsp:cNvSpPr/>
      </dsp:nvSpPr>
      <dsp:spPr>
        <a:xfrm>
          <a:off x="0" y="1"/>
          <a:ext cx="1232181" cy="1232181"/>
        </a:xfrm>
        <a:prstGeom prst="plus">
          <a:avLst>
            <a:gd name="adj" fmla="val 32810"/>
          </a:avLst>
        </a:prstGeom>
        <a:solidFill>
          <a:srgbClr val="FF0000"/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6BBE4-BFC9-41F5-9DB0-0B62FDCAF170}">
      <dsp:nvSpPr>
        <dsp:cNvPr id="0" name=""/>
        <dsp:cNvSpPr/>
      </dsp:nvSpPr>
      <dsp:spPr>
        <a:xfrm>
          <a:off x="6088427" y="360040"/>
          <a:ext cx="1159700" cy="397419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accent5">
              <a:hueOff val="3912155"/>
              <a:satOff val="-38742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AE3A7-5BAE-447B-9D1D-092316FA19F4}">
      <dsp:nvSpPr>
        <dsp:cNvPr id="0" name=""/>
        <dsp:cNvSpPr/>
      </dsp:nvSpPr>
      <dsp:spPr>
        <a:xfrm>
          <a:off x="3805267" y="1459130"/>
          <a:ext cx="724" cy="2662707"/>
        </a:xfrm>
        <a:prstGeom prst="line">
          <a:avLst/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E212-3FE0-489D-9FD2-404770689C1A}">
      <dsp:nvSpPr>
        <dsp:cNvPr id="0" name=""/>
        <dsp:cNvSpPr/>
      </dsp:nvSpPr>
      <dsp:spPr>
        <a:xfrm>
          <a:off x="3828" y="1062205"/>
          <a:ext cx="3348196" cy="3348196"/>
        </a:xfrm>
        <a:prstGeom prst="ellipse">
          <a:avLst/>
        </a:prstGeom>
        <a:gradFill rotWithShape="0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00B0F0"/>
            </a:gs>
            <a:gs pos="100000">
              <a:schemeClr val="bg2">
                <a:lumMod val="50000"/>
              </a:schemeClr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МНОГОКОМПОНЕНТНАЯ ПИЩА</a:t>
          </a:r>
          <a:endParaRPr lang="ru-RU" sz="1200" b="1" kern="1200" cap="none" spc="50" dirty="0">
            <a:ln w="11430"/>
            <a:solidFill>
              <a:srgbClr val="C0000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94160" y="1552537"/>
        <a:ext cx="2367532" cy="2367532"/>
      </dsp:txXfrm>
    </dsp:sp>
    <dsp:sp modelId="{53112107-ED22-429A-89BF-15EE0172D40B}">
      <dsp:nvSpPr>
        <dsp:cNvPr id="0" name=""/>
        <dsp:cNvSpPr/>
      </dsp:nvSpPr>
      <dsp:spPr>
        <a:xfrm rot="11487">
          <a:off x="3855204" y="2122596"/>
          <a:ext cx="1066771" cy="12455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3855205" y="2371167"/>
        <a:ext cx="746740" cy="747316"/>
      </dsp:txXfrm>
    </dsp:sp>
    <dsp:sp modelId="{EDA8A940-EA11-4882-AF89-F4814CE55B21}">
      <dsp:nvSpPr>
        <dsp:cNvPr id="0" name=""/>
        <dsp:cNvSpPr/>
      </dsp:nvSpPr>
      <dsp:spPr>
        <a:xfrm>
          <a:off x="5364771" y="1080118"/>
          <a:ext cx="3348196" cy="3348196"/>
        </a:xfrm>
        <a:prstGeom prst="ellipse">
          <a:avLst/>
        </a:prstGeom>
        <a:gradFill rotWithShape="0">
          <a:gsLst>
            <a:gs pos="0">
              <a:srgbClr val="9A5A97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EAEEC4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АЛЛЕРГИЯ</a:t>
          </a:r>
          <a:endParaRPr lang="ru-RU" sz="2800" b="1" kern="1200" cap="none" spc="50" dirty="0">
            <a:ln w="11430"/>
            <a:solidFill>
              <a:srgbClr val="7030A0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5855103" y="1570450"/>
        <a:ext cx="2367532" cy="2367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FFBF34-45F2-44F7-91AF-069A64ECACE1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BC31C01-B7BB-452D-9F19-E1FFF44EFE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548680"/>
            <a:ext cx="6777318" cy="2571039"/>
          </a:xfrm>
        </p:spPr>
        <p:txBody>
          <a:bodyPr/>
          <a:lstStyle/>
          <a:p>
            <a:r>
              <a:rPr lang="ru-RU" dirty="0" smtClean="0"/>
              <a:t>Здоровое питание детей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Вкусно и полезно!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4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9" b="97809" l="750" r="98375">
                        <a14:foregroundMark x1="54750" y1="8765" x2="56625" y2="24303"/>
                        <a14:foregroundMark x1="88625" y1="21514" x2="85500" y2="34263"/>
                        <a14:foregroundMark x1="56250" y1="29283" x2="56250" y2="29283"/>
                        <a14:foregroundMark x1="56125" y1="34462" x2="56125" y2="34462"/>
                        <a14:foregroundMark x1="87125" y1="46215" x2="87125" y2="46215"/>
                        <a14:foregroundMark x1="51250" y1="42231" x2="51375" y2="38446"/>
                        <a14:foregroundMark x1="52750" y1="40837" x2="53625" y2="37052"/>
                        <a14:backgroundMark x1="31375" y1="60956" x2="31375" y2="60956"/>
                        <a14:backgroundMark x1="25500" y1="59163" x2="25500" y2="59163"/>
                        <a14:backgroundMark x1="49875" y1="40637" x2="49875" y2="40637"/>
                        <a14:backgroundMark x1="52250" y1="38845" x2="52250" y2="38845"/>
                        <a14:backgroundMark x1="64625" y1="77490" x2="64625" y2="77490"/>
                        <a14:backgroundMark x1="73500" y1="76494" x2="73500" y2="76494"/>
                        <a14:backgroundMark x1="85250" y1="58964" x2="85250" y2="58964"/>
                        <a14:backgroundMark x1="58625" y1="59163" x2="58625" y2="59163"/>
                        <a14:backgroundMark x1="54500" y1="41434" x2="54500" y2="41434"/>
                        <a14:backgroundMark x1="56500" y1="6773" x2="56000" y2="34661"/>
                        <a14:backgroundMark x1="52500" y1="7769" x2="60125" y2="24502"/>
                        <a14:backgroundMark x1="55625" y1="11155" x2="58000" y2="22709"/>
                        <a14:backgroundMark x1="55250" y1="25299" x2="59625" y2="21514"/>
                        <a14:backgroundMark x1="54500" y1="10956" x2="58000" y2="14940"/>
                        <a14:backgroundMark x1="54125" y1="9163" x2="56500" y2="10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83" b="6437"/>
          <a:stretch/>
        </p:blipFill>
        <p:spPr bwMode="auto">
          <a:xfrm>
            <a:off x="33456" y="1772816"/>
            <a:ext cx="9087114" cy="508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124744"/>
            <a:ext cx="8976320" cy="56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9" b="100000" l="0" r="997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0628"/>
            <a:ext cx="8016891" cy="601266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7"/>
            <a:ext cx="8784976" cy="2664296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рупы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каши из гречки и риса, пшеничных круп, перловки и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овсянки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Овощи: картофель, морковь и свекла, лук (в том числе порей), сельдерей (корневой и черешковый), фасоль и горох, тыква, сезонные огурцы и помидоры, кабачки и патиссоны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Фрукты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яблоки, груши, сливы, абрикосы,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персики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96" y="143032"/>
            <a:ext cx="7756263" cy="136815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Ежедневные продукты для здорового питания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6789"/>
            <a:ext cx="1591672" cy="199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1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6408712" cy="56143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56263" cy="105425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Пищевая пирамида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2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2858844"/>
          </a:xfrm>
        </p:spPr>
        <p:txBody>
          <a:bodyPr/>
          <a:lstStyle/>
          <a:p>
            <a:r>
              <a:rPr lang="ru-RU" dirty="0" smtClean="0"/>
              <a:t>Помните!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Правильное питание – основа здоровья!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8269"/>
            <a:ext cx="4042400" cy="303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6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1268760"/>
            <a:ext cx="5398741" cy="54006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это сбалансированное меню, содержащее все необходимое с точки зрения докторов и самого детского организма. Однако здесь не обойтись и без внешней стороны: вкусные, разнообразные, интересные блюда для привлечения внимания, ознакомления с возможными пищевыми сочетаниями составляют основу системы, которая в будущем принесет огромную пользу ребенку.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56263" cy="1584176"/>
          </a:xfrm>
        </p:spPr>
        <p:txBody>
          <a:bodyPr/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Здоровое питание для детей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0" b="98770" l="5507" r="68986">
                        <a14:foregroundMark x1="11594" y1="39344" x2="11594" y2="39344"/>
                        <a14:foregroundMark x1="12174" y1="34016" x2="12174" y2="34016"/>
                        <a14:foregroundMark x1="3188" y1="42623" x2="3188" y2="42623"/>
                        <a14:foregroundMark x1="40000" y1="40164" x2="40000" y2="40164"/>
                        <a14:foregroundMark x1="48696" y1="52869" x2="48696" y2="52869"/>
                        <a14:foregroundMark x1="57681" y1="69262" x2="57681" y2="69262"/>
                        <a14:foregroundMark x1="58551" y1="73770" x2="58551" y2="73770"/>
                        <a14:foregroundMark x1="58551" y1="67213" x2="58551" y2="67213"/>
                        <a14:foregroundMark x1="64348" y1="83607" x2="64348" y2="83607"/>
                        <a14:foregroundMark x1="66377" y1="82377" x2="66377" y2="82377"/>
                        <a14:foregroundMark x1="60870" y1="66393" x2="60870" y2="66393"/>
                        <a14:foregroundMark x1="32174" y1="90984" x2="32174" y2="90984"/>
                        <a14:foregroundMark x1="18261" y1="67213" x2="18261" y2="67213"/>
                        <a14:foregroundMark x1="12174" y1="50410" x2="17971" y2="59836"/>
                        <a14:foregroundMark x1="50145" y1="46311" x2="47246" y2="55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425"/>
          <a:stretch/>
        </p:blipFill>
        <p:spPr bwMode="auto">
          <a:xfrm>
            <a:off x="107504" y="2168861"/>
            <a:ext cx="3885074" cy="3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0401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504056"/>
          </a:xfrm>
        </p:spPr>
        <p:txBody>
          <a:bodyPr/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здорового питания для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детей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548680"/>
            <a:ext cx="8856984" cy="104840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супы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 бульонов 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зажарок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образуются вредные вещества - канцерогены.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99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5393"/>
            <a:ext cx="2434021" cy="242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6198620"/>
              </p:ext>
            </p:extLst>
          </p:nvPr>
        </p:nvGraphicFramePr>
        <p:xfrm>
          <a:off x="1763688" y="1340768"/>
          <a:ext cx="7248128" cy="540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05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60649"/>
            <a:ext cx="7745505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простая еда предпочтительнее тяжелых многокомпонентных блюд;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2890483"/>
              </p:ext>
            </p:extLst>
          </p:nvPr>
        </p:nvGraphicFramePr>
        <p:xfrm>
          <a:off x="179512" y="126876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2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88640"/>
            <a:ext cx="8568952" cy="151216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способы тепловой обработки – варка, запекание, приготовление на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пару – сохраняются все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водорастворимые витамины 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минералы.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7"/>
          <a:stretch/>
        </p:blipFill>
        <p:spPr bwMode="auto">
          <a:xfrm>
            <a:off x="2123728" y="1988840"/>
            <a:ext cx="4762500" cy="421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71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30963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отсутствие на столе большого количества хлебобулочных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изделий, особенно из муки высшего сорта!</a:t>
            </a:r>
          </a:p>
          <a:p>
            <a:pPr marL="0" indent="0" algn="ctr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них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 ни биологически активных веществ, ни витаминов, в ней нет ничего кроме пустых калорий. Высокосортная белая мука - это мертвый крахмал и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её потребление в больших количествах путь к болезням.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57" b="92453" l="3881" r="95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630" b="7892"/>
          <a:stretch/>
        </p:blipFill>
        <p:spPr bwMode="auto">
          <a:xfrm>
            <a:off x="1331640" y="3322620"/>
            <a:ext cx="6885806" cy="350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76672"/>
            <a:ext cx="7745505" cy="28803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сведение к минимуму употребление сахара -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промышленный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сахар представляет собой по химическому составу сахарозу, которая "съедает" кальций, и для своего усвоения требует большого количества витаминов группы В и больших затрат энергии.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" y="3161393"/>
            <a:ext cx="6106375" cy="3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61393"/>
            <a:ext cx="4550668" cy="3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31" y="3161393"/>
            <a:ext cx="4907003" cy="368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2" b="92962" l="4499" r="89980">
                        <a14:foregroundMark x1="18200" y1="49853" x2="38241" y2="38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884"/>
          <a:stretch/>
        </p:blipFill>
        <p:spPr bwMode="auto">
          <a:xfrm>
            <a:off x="1590994" y="404664"/>
            <a:ext cx="5803726" cy="59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4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7595" y="71200"/>
            <a:ext cx="8784976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исключение вредной еды, такой как магазинные кондитерские изделия, газировка, чипсы и прочая пища, изобилующая красителями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консервантами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01" y="4005064"/>
            <a:ext cx="3615170" cy="271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57" y="3140968"/>
            <a:ext cx="4286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5315744" cy="33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8"/>
          <a:stretch/>
        </p:blipFill>
        <p:spPr bwMode="auto">
          <a:xfrm>
            <a:off x="107504" y="1871400"/>
            <a:ext cx="4898179" cy="356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8" y="1896117"/>
            <a:ext cx="3554234" cy="421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4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2">
      <a:dk1>
        <a:sysClr val="windowText" lastClr="000000"/>
      </a:dk1>
      <a:lt1>
        <a:sysClr val="window" lastClr="FFFFFF"/>
      </a:lt1>
      <a:dk2>
        <a:srgbClr val="E6C28D"/>
      </a:dk2>
      <a:lt2>
        <a:srgbClr val="ECE9C6"/>
      </a:lt2>
      <a:accent1>
        <a:srgbClr val="A29A36"/>
      </a:accent1>
      <a:accent2>
        <a:srgbClr val="D6862D"/>
      </a:accent2>
      <a:accent3>
        <a:srgbClr val="D0BE40"/>
      </a:accent3>
      <a:accent4>
        <a:srgbClr val="877F6C"/>
      </a:accent4>
      <a:accent5>
        <a:srgbClr val="D4735E"/>
      </a:accent5>
      <a:accent6>
        <a:srgbClr val="AEB795"/>
      </a:accent6>
      <a:hlink>
        <a:srgbClr val="879464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147</TotalTime>
  <Words>374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Здоровое питание детей дошкольного возраста</vt:lpstr>
      <vt:lpstr>Помните!   Правильное питание – основа здоровья!</vt:lpstr>
      <vt:lpstr>Здоровое питание для детей </vt:lpstr>
      <vt:lpstr>Правила здорового питания для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Ежедневные продукты для здорового питания</vt:lpstr>
      <vt:lpstr>Пищевая пирамида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детей дошкольного возраста</dc:title>
  <dc:creator>Семья</dc:creator>
  <cp:lastModifiedBy>Семья</cp:lastModifiedBy>
  <cp:revision>13</cp:revision>
  <dcterms:created xsi:type="dcterms:W3CDTF">2014-11-21T03:47:27Z</dcterms:created>
  <dcterms:modified xsi:type="dcterms:W3CDTF">2016-05-05T14:14:15Z</dcterms:modified>
</cp:coreProperties>
</file>