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59" r:id="rId6"/>
    <p:sldId id="268" r:id="rId7"/>
    <p:sldId id="269" r:id="rId8"/>
    <p:sldId id="270" r:id="rId9"/>
    <p:sldId id="260" r:id="rId10"/>
    <p:sldId id="266" r:id="rId11"/>
    <p:sldId id="271" r:id="rId12"/>
    <p:sldId id="263" r:id="rId13"/>
    <p:sldId id="273" r:id="rId14"/>
    <p:sldId id="262" r:id="rId15"/>
    <p:sldId id="272" r:id="rId16"/>
    <p:sldId id="265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692"/>
    <a:srgbClr val="00DE6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20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FBBF-F050-4CAB-885C-DF3A77327A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029604" cy="1428759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Математика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в подготовительной группе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9jUJeG8o_B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2697753" cy="3816000"/>
          </a:xfrm>
          <a:prstGeom prst="rect">
            <a:avLst/>
          </a:prstGeom>
        </p:spPr>
      </p:pic>
      <p:pic>
        <p:nvPicPr>
          <p:cNvPr id="4" name="Рисунок 3" descr="image (6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857364"/>
            <a:ext cx="1785950" cy="2714644"/>
          </a:xfrm>
          <a:prstGeom prst="rect">
            <a:avLst/>
          </a:prstGeom>
        </p:spPr>
      </p:pic>
      <p:pic>
        <p:nvPicPr>
          <p:cNvPr id="8" name="Рисунок 7" descr="w4LJtmBSWb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000240"/>
            <a:ext cx="2680491" cy="37862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5473005"/>
            <a:ext cx="50006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Черномордова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Т.Н.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1 категории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«Детский сад №85»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14290"/>
            <a:ext cx="7960968" cy="19288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НАЗОВИ ГЕОМЕТРИЧЕСКИЕ ФИГУРЫ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КАКИЕ ФИГУРЫ ОТНОСЯТСЯ К МНОГОУГОЛЬНИКАМ? СКОЛЬКО ЗДЕСЬ МНОГОУГОЛЬНИКОВ?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ЧЕМ ОТЛИЧАЮТСЯ КРУГ И ОВАЛ? ЧЕМ ОНИ ПОХОЖИ?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204864"/>
            <a:ext cx="936104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301208"/>
            <a:ext cx="194421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00392" y="3356992"/>
            <a:ext cx="360040" cy="20882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43808" y="3501008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80112" y="3356992"/>
            <a:ext cx="100811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48264" y="2204864"/>
            <a:ext cx="151216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211960" y="2132856"/>
            <a:ext cx="1224136" cy="93610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156176" y="5445224"/>
            <a:ext cx="2339752" cy="7200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4067944" y="4869160"/>
            <a:ext cx="1440160" cy="129614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99592" y="3284984"/>
            <a:ext cx="504056" cy="18002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8501122" cy="178595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КАКАЯ ФИГУРА РАСПОЛОЖЕНА В ЦЕНТРЕ?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ГДЕ НАХОДИТСЯ ТРЕУГОЛЬНИК?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 ЛЕВОМ ВЕРХНЕМ УГЛУ НАХОДИТСЯ …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ПЯТИУГОЛЬНИК РАСПОЛОЖЕН В …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КАКОЙ ПРЯМОУГОЛЬНИК НАХОДИТСЯ ВНИЗУ?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717032"/>
            <a:ext cx="1008112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204864"/>
            <a:ext cx="1152128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6021288"/>
            <a:ext cx="1728192" cy="144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83968" y="2132856"/>
            <a:ext cx="86409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5085184"/>
            <a:ext cx="648072" cy="11521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1115616" y="4941168"/>
            <a:ext cx="1368152" cy="1224136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092280" y="1988840"/>
            <a:ext cx="1224136" cy="115212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64807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libri" pitchFamily="34" charset="0"/>
              </a:rPr>
              <a:t>Где кругов больше? СПРАВА ИЛИ СЛЕВА?</a:t>
            </a:r>
            <a:endParaRPr lang="ru-RU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9592" y="2060848"/>
            <a:ext cx="2592288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24128" y="1556792"/>
            <a:ext cx="2592288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31640" y="2852936"/>
            <a:ext cx="16561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0072" y="4365104"/>
            <a:ext cx="1656184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91680" y="3501008"/>
            <a:ext cx="10081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36296" y="4221088"/>
            <a:ext cx="100811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79712" y="407707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64088" y="3861048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"/>
            <a:ext cx="7772400" cy="9087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ПОСЧИТАЙ, СКОЛЬКО ЗДЕСЬ ТРЕУГОЛЬНИКОВ?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060848"/>
            <a:ext cx="4176464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55776" y="2060848"/>
            <a:ext cx="4176464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2555776" y="2060848"/>
            <a:ext cx="4176464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36207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alibri" pitchFamily="34" charset="0"/>
              </a:rPr>
              <a:t>Сколько здесь квадратов?</a:t>
            </a:r>
            <a:endParaRPr lang="ru-RU" sz="4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348880"/>
            <a:ext cx="115212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3861048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068960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068960"/>
            <a:ext cx="115212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16633"/>
            <a:ext cx="77724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Заполни таблицу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980728"/>
          <a:ext cx="7920882" cy="3528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7"/>
                <a:gridCol w="1440159"/>
                <a:gridCol w="1512168"/>
                <a:gridCol w="1368153"/>
                <a:gridCol w="1584176"/>
                <a:gridCol w="1512169"/>
              </a:tblGrid>
              <a:tr h="705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19672" y="1124744"/>
            <a:ext cx="57606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124744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99992" y="1052736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868144" y="1124744"/>
            <a:ext cx="648072" cy="50405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08304" y="1124744"/>
            <a:ext cx="86409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6165304"/>
            <a:ext cx="57606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91680" y="6165304"/>
            <a:ext cx="57606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6165304"/>
            <a:ext cx="576064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6165304"/>
            <a:ext cx="576064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4653136"/>
            <a:ext cx="93610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4653136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4653136"/>
            <a:ext cx="936104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4653136"/>
            <a:ext cx="936104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164288" y="5157192"/>
            <a:ext cx="576064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444208" y="5157192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724128" y="5157192"/>
            <a:ext cx="576064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076056" y="5157192"/>
            <a:ext cx="576064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7164288" y="6165304"/>
            <a:ext cx="648072" cy="50405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444208" y="6165304"/>
            <a:ext cx="648072" cy="50405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724128" y="6165304"/>
            <a:ext cx="648072" cy="504056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5004048" y="6165304"/>
            <a:ext cx="648072" cy="504056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563888" y="5445224"/>
            <a:ext cx="86409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411760" y="5445224"/>
            <a:ext cx="86409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259632" y="5445224"/>
            <a:ext cx="864096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51520" y="5445224"/>
            <a:ext cx="864096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2875 -0.1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6928 -0.215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5122 -0.3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6684 -0.414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77969 -0.22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66944 -0.325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3559 -0.430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40955 -0.5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4184 -0.330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06302 -0.438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0158 -0.54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09445 -0.64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05521 -0.188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13386 -0.2939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2125 -0.3884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9132 -0.4935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09844 -0.3305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1962 -0.4356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104 -0.5407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13784 -0.64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4214/helka50.47/0_2ed3e_a8036cde_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643050"/>
            <a:ext cx="3929090" cy="365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4437112"/>
            <a:ext cx="3500462" cy="576064"/>
          </a:xfrm>
          <a:prstGeom prst="rect">
            <a:avLst/>
          </a:prstGeom>
          <a:solidFill>
            <a:srgbClr val="D0F6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43174" y="4437112"/>
            <a:ext cx="4736722" cy="1116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Молодцы!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Учимся , играя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00199"/>
            <a:ext cx="6868276" cy="4896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Веселый счет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720000" cy="5040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714356"/>
            <a:ext cx="3900486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00B0F0"/>
                </a:solidFill>
              </a:rPr>
              <a:t>г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FF00"/>
                </a:solidFill>
              </a:rPr>
              <a:t>ч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srgbClr val="00B0F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и</a:t>
            </a:r>
            <a:r>
              <a:rPr lang="ru-RU" dirty="0" smtClean="0">
                <a:solidFill>
                  <a:srgbClr val="00B0F0"/>
                </a:solidFill>
              </a:rPr>
              <a:t>е</a:t>
            </a:r>
            <a:r>
              <a:rPr lang="ru-RU" dirty="0" smtClean="0">
                <a:solidFill>
                  <a:srgbClr val="FF0000"/>
                </a:solidFill>
              </a:rPr>
              <a:t> з</a:t>
            </a:r>
            <a:r>
              <a:rPr lang="ru-RU" dirty="0" smtClean="0">
                <a:solidFill>
                  <a:srgbClr val="FFFF00"/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д</a:t>
            </a:r>
            <a:r>
              <a:rPr lang="ru-RU" dirty="0" smtClean="0">
                <a:solidFill>
                  <a:srgbClr val="FFFF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00B0F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320000" cy="3240000"/>
          </a:xfrm>
        </p:spPr>
      </p:pic>
      <p:pic>
        <p:nvPicPr>
          <p:cNvPr id="5" name="Рисунок 4" descr="image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071810"/>
            <a:ext cx="4608000" cy="345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ПОСЧИТАЙ ЦИФРЫ В ПРЯМОМ ПОРЯДКЕ.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ПОСЧИТАЙ В ОБРАТНОМ ПОРЯДКЕ.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НАЧНИ СЧИТАТЬ С НАЗВАННОГО ЧИСЛА.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НАЗОВИ СОСЕДЕЙ ЧИСЛА…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im5-tub.yandex.net/i?id=58309803-15-2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78809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.yandex.net/i?id=167280546-15-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2060848"/>
            <a:ext cx="7920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7-tub.yandex.net/i?id=168161708-17-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5" y="2060848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.yandex.net/i?id=125341093-11-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.yandex.net/i?id=215105081-14-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7" y="2060848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8-tub.yandex.net/i?id=190682052-09-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060848"/>
            <a:ext cx="10081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5-tub.yandex.net/i?id=167187494-11-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2060848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3-tub.yandex.net/i?id=97102268-18-2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43850" y="2060848"/>
            <a:ext cx="10206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3" descr="http://im5-tub.yandex.net/i?id=58309803-15-2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3933056"/>
            <a:ext cx="78809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8-tub.yandex.net/i?id=165602641-22-2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3933056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im2-tub.yandex.net/i?id=167280546-15-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933056"/>
            <a:ext cx="7920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im7-tub.yandex.net/i?id=168161708-17-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2-tub.yandex.net/i?id=125341093-11-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6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im2-tub.yandex.net/i?id=215105081-14-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933056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im8-tub.yandex.net/i?id=190682052-09-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933056"/>
            <a:ext cx="10081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im2-tub.yandex.net/i?id=192631511-20-2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3933056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im5-tub.yandex.net/i?id=167187494-11-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933056"/>
            <a:ext cx="86409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im3-tub.yandex.net/i?id=97102268-18-2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933056"/>
            <a:ext cx="10206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4077072"/>
            <a:ext cx="8892480" cy="1930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7016" y="3857628"/>
            <a:ext cx="8642702" cy="1944216"/>
          </a:xfrm>
          <a:prstGeom prst="rect">
            <a:avLst/>
          </a:prstGeom>
          <a:solidFill>
            <a:srgbClr val="00DE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 descr="image (65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3240" y="3857628"/>
            <a:ext cx="1357125" cy="1980000"/>
          </a:xfrm>
          <a:prstGeom prst="rect">
            <a:avLst/>
          </a:prstGeom>
        </p:spPr>
      </p:pic>
      <p:pic>
        <p:nvPicPr>
          <p:cNvPr id="27" name="Рисунок 26" descr="image (68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9322" y="3857628"/>
            <a:ext cx="1438950" cy="1908000"/>
          </a:xfrm>
          <a:prstGeom prst="rect">
            <a:avLst/>
          </a:prstGeom>
        </p:spPr>
      </p:pic>
      <p:pic>
        <p:nvPicPr>
          <p:cNvPr id="28" name="Рисунок 27" descr="image (67)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348" y="3857628"/>
            <a:ext cx="1446900" cy="194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746E-6 L -0.87778 -0.27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" y="-1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69 L -0.69306 -0.27204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52464E-6 L -0.51979 -0.27296 " pathEditMode="relative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69 L -0.33854 -0.27204 " pathEditMode="relative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69 L -0.14965 -0.27204 " pathEditMode="relative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46 L 0.24427 -0.272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69 L 0.44879 -0.27204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69 L 0.63004 -0.27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1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69 L 0.83402 -0.27204 " pathEditMode="relative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746E-6 L 0.04722 -0.272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571480"/>
            <a:ext cx="3471858" cy="114300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Играем в экономику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741526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704000" cy="3528000"/>
          </a:xfrm>
        </p:spPr>
      </p:pic>
      <p:pic>
        <p:nvPicPr>
          <p:cNvPr id="5" name="Рисунок 4" descr="SL741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000372"/>
            <a:ext cx="4752000" cy="356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 (4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86" y="1600200"/>
            <a:ext cx="665582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ПЕРЕСЧИТАЙ КАРТИНКИ.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КАКИМ ПО СЧЕТУ СТОИТ ВЕРТОЛЕТ? АВТОБУС? ГРУЗОВИК?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НА КАКОМ МЕСТЕ СТОИТ ВЕЛОСИПЕД? ПАРОХОД? ВОЗДУШНЫЙ ШАР?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589240"/>
            <a:ext cx="13255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643446"/>
            <a:ext cx="11731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17032"/>
            <a:ext cx="11207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068960"/>
            <a:ext cx="1243364" cy="7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420888"/>
            <a:ext cx="1096963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420888"/>
            <a:ext cx="11350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996952"/>
            <a:ext cx="1104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 t="13760"/>
          <a:stretch>
            <a:fillRect/>
          </a:stretch>
        </p:blipFill>
        <p:spPr bwMode="auto">
          <a:xfrm>
            <a:off x="6732588" y="3717032"/>
            <a:ext cx="1249362" cy="78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 t="13760" r="11430"/>
          <a:stretch>
            <a:fillRect/>
          </a:stretch>
        </p:blipFill>
        <p:spPr bwMode="auto">
          <a:xfrm>
            <a:off x="7308304" y="4581128"/>
            <a:ext cx="1079698" cy="87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 t="13760"/>
          <a:stretch>
            <a:fillRect/>
          </a:stretch>
        </p:blipFill>
        <p:spPr bwMode="auto">
          <a:xfrm>
            <a:off x="7668344" y="5517232"/>
            <a:ext cx="1262421" cy="78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1156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3568" y="1285860"/>
            <a:ext cx="8229600" cy="96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ЧТО БУДЕТ, ЕСЛИ К ПЯТИ ПРИБАВИТЬ ОДИН?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ЕСЛИ ОТ СЕМИ ОТНЯТЬ ОДИН?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КАК ПОЛУЧИТЬ ЧИСЛО ВОСЕМЬ, ЕСЛИ ЕСТЬ ЧИСЛО ДЕВЯТЬ?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57364"/>
            <a:ext cx="8686800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500" dirty="0" smtClean="0">
                <a:solidFill>
                  <a:srgbClr val="FFFF00"/>
                </a:solidFill>
                <a:latin typeface="Times New Roman" pitchFamily="18" charset="0"/>
              </a:rPr>
              <a:t>1</a:t>
            </a:r>
            <a:r>
              <a:rPr lang="ru-RU" sz="6500" dirty="0" smtClean="0">
                <a:latin typeface="Times New Roman" pitchFamily="18" charset="0"/>
              </a:rPr>
              <a:t>  </a:t>
            </a:r>
            <a:r>
              <a:rPr lang="ru-RU" sz="6500" dirty="0" smtClean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ru-RU" sz="6500" dirty="0" smtClean="0">
                <a:latin typeface="Times New Roman" pitchFamily="18" charset="0"/>
              </a:rPr>
              <a:t>  </a:t>
            </a:r>
            <a:r>
              <a:rPr lang="ru-RU" sz="6500" dirty="0" smtClean="0">
                <a:solidFill>
                  <a:srgbClr val="FF0000"/>
                </a:solidFill>
                <a:latin typeface="Times New Roman" pitchFamily="18" charset="0"/>
              </a:rPr>
              <a:t>3 </a:t>
            </a:r>
            <a:r>
              <a:rPr lang="ru-RU" sz="6500" dirty="0" smtClean="0">
                <a:latin typeface="Times New Roman" pitchFamily="18" charset="0"/>
              </a:rPr>
              <a:t> </a:t>
            </a:r>
            <a:r>
              <a:rPr lang="ru-RU" sz="6500" dirty="0" smtClean="0">
                <a:solidFill>
                  <a:srgbClr val="FFFF00"/>
                </a:solidFill>
                <a:latin typeface="Times New Roman" pitchFamily="18" charset="0"/>
              </a:rPr>
              <a:t>4 </a:t>
            </a:r>
            <a:r>
              <a:rPr lang="ru-RU" sz="6500" dirty="0" smtClean="0">
                <a:latin typeface="Times New Roman" pitchFamily="18" charset="0"/>
              </a:rPr>
              <a:t> </a:t>
            </a:r>
            <a:r>
              <a:rPr lang="ru-RU" sz="6500" dirty="0" smtClean="0">
                <a:solidFill>
                  <a:srgbClr val="00B0F0"/>
                </a:solidFill>
                <a:latin typeface="Times New Roman" pitchFamily="18" charset="0"/>
              </a:rPr>
              <a:t>5</a:t>
            </a:r>
            <a:r>
              <a:rPr lang="ru-RU" sz="6500" dirty="0" smtClean="0">
                <a:latin typeface="Times New Roman" pitchFamily="18" charset="0"/>
              </a:rPr>
              <a:t>  </a:t>
            </a:r>
            <a:r>
              <a:rPr lang="ru-RU" sz="6500" dirty="0" smtClean="0">
                <a:solidFill>
                  <a:srgbClr val="FF0000"/>
                </a:solidFill>
                <a:latin typeface="Times New Roman" pitchFamily="18" charset="0"/>
              </a:rPr>
              <a:t>6 </a:t>
            </a:r>
            <a:r>
              <a:rPr lang="ru-RU" sz="6500" dirty="0" smtClean="0">
                <a:latin typeface="Times New Roman" pitchFamily="18" charset="0"/>
              </a:rPr>
              <a:t> </a:t>
            </a:r>
            <a:r>
              <a:rPr lang="ru-RU" sz="6500" dirty="0" smtClean="0">
                <a:solidFill>
                  <a:srgbClr val="FFFF00"/>
                </a:solidFill>
                <a:latin typeface="Times New Roman" pitchFamily="18" charset="0"/>
              </a:rPr>
              <a:t>7</a:t>
            </a:r>
            <a:r>
              <a:rPr lang="ru-RU" sz="6500" dirty="0" smtClean="0">
                <a:latin typeface="Times New Roman" pitchFamily="18" charset="0"/>
              </a:rPr>
              <a:t>  </a:t>
            </a:r>
            <a:r>
              <a:rPr lang="ru-RU" sz="6500" dirty="0" smtClean="0">
                <a:solidFill>
                  <a:srgbClr val="00B0F0"/>
                </a:solidFill>
                <a:latin typeface="Times New Roman" pitchFamily="18" charset="0"/>
              </a:rPr>
              <a:t>8</a:t>
            </a:r>
            <a:r>
              <a:rPr lang="ru-RU" sz="6500" dirty="0" smtClean="0">
                <a:latin typeface="Times New Roman" pitchFamily="18" charset="0"/>
              </a:rPr>
              <a:t>  </a:t>
            </a:r>
            <a:r>
              <a:rPr lang="ru-RU" sz="6500" dirty="0" smtClean="0">
                <a:solidFill>
                  <a:srgbClr val="FF0000"/>
                </a:solidFill>
                <a:latin typeface="Times New Roman" pitchFamily="18" charset="0"/>
              </a:rPr>
              <a:t>9</a:t>
            </a:r>
            <a:r>
              <a:rPr lang="ru-RU" sz="6500" dirty="0" smtClean="0">
                <a:latin typeface="Times New Roman" pitchFamily="18" charset="0"/>
              </a:rPr>
              <a:t>  </a:t>
            </a:r>
            <a:r>
              <a:rPr lang="ru-RU" sz="6500" dirty="0" smtClean="0">
                <a:solidFill>
                  <a:srgbClr val="FFFF00"/>
                </a:solidFill>
                <a:latin typeface="Times New Roman" pitchFamily="18" charset="0"/>
              </a:rPr>
              <a:t>10</a:t>
            </a:r>
            <a:endParaRPr lang="ru-RU" sz="65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C:\Users\viki\AppData\Local\Microsoft\Windows\Temporary Internet Files\Content.IE5\6NZXK4SD\MCj0438237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1071570" cy="13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viki\AppData\Local\Microsoft\Windows\Temporary Internet Files\Content.IE5\6NZXK4SD\MCj0438231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13176"/>
            <a:ext cx="1000132" cy="12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viki\AppData\Local\Microsoft\Windows\Temporary Internet Files\Content.IE5\6NZXK4SD\MCj0438231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013176"/>
            <a:ext cx="1000132" cy="12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viki\AppData\Local\Microsoft\Windows\Temporary Internet Files\Content.IE5\6NZXK4SD\MCj0438231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13176"/>
            <a:ext cx="1000132" cy="12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viki\AppData\Local\Microsoft\Windows\Temporary Internet Files\Content.IE5\6NZXK4SD\MCj0438231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013176"/>
            <a:ext cx="1000132" cy="12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viki\AppData\Local\Microsoft\Windows\Temporary Internet Files\Content.IE5\6NZXK4SD\MCj0438231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1000132" cy="12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viki\AppData\Local\Microsoft\Windows\Temporary Internet Files\Content.IE5\6NZXK4SD\MCj0438237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1071570" cy="13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viki\AppData\Local\Microsoft\Windows\Temporary Internet Files\Content.IE5\6NZXK4SD\MCj0438237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1071570" cy="13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viki\AppData\Local\Microsoft\Windows\Temporary Internet Files\Content.IE5\6NZXK4SD\MCj0438237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1071570" cy="13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viki\AppData\Local\Microsoft\Windows\Temporary Internet Files\Content.IE5\6NZXK4SD\MCj04382370000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1071570" cy="13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viki\AppData\Local\Microsoft\Windows\Temporary Internet Files\Content.IE5\6NZXK4SD\MCj0438231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1000132" cy="12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viki\AppData\Local\Microsoft\Windows\Temporary Internet Files\Content.IE5\6NZXK4SD\MCj0438231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13176"/>
            <a:ext cx="1000132" cy="12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viki\AppData\Local\Microsoft\Windows\Temporary Internet Files\Content.IE5\6NZXK4SD\MCj043823100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13176"/>
            <a:ext cx="1000132" cy="12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СОСТАВЬ И РЕШИ ЗАДАЧУ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http://t0.gstatic.com/images?q=tbn:ANd9GcRj7JGWE-kYVo2L4uFPw9u1ccQatmxhwIGtvNuSW0xhZHHEbun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957833" cy="143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.yandex.net/i?id=206667283-17-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914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8-tub.yandex.net/i?id=370397567-16-2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6-tub.yandex.net/i?id=232622623-19-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772816"/>
            <a:ext cx="952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7-tub.yandex.net/i?id=273636678-02-24"/>
          <p:cNvPicPr/>
          <p:nvPr/>
        </p:nvPicPr>
        <p:blipFill>
          <a:blip r:embed="rId6" cstate="print"/>
          <a:srcRect l="164" r="1837"/>
          <a:stretch>
            <a:fillRect/>
          </a:stretch>
        </p:blipFill>
        <p:spPr bwMode="auto">
          <a:xfrm>
            <a:off x="2557789" y="4509120"/>
            <a:ext cx="119958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2-tub.yandex.net/i?id=87865246-17-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509120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люс 14"/>
          <p:cNvSpPr/>
          <p:nvPr/>
        </p:nvSpPr>
        <p:spPr>
          <a:xfrm>
            <a:off x="2843808" y="2132856"/>
            <a:ext cx="792088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http://t0.gstatic.com/images?q=tbn:ANd9GcRTMg4J_Q2ozIeHdInmzDlNk-LQAw4JEmswW5g3s0SRbYLP8v5uwQ"/>
          <p:cNvPicPr/>
          <p:nvPr/>
        </p:nvPicPr>
        <p:blipFill>
          <a:blip r:embed="rId8" cstate="print"/>
          <a:srcRect t="11811"/>
          <a:stretch>
            <a:fillRect/>
          </a:stretch>
        </p:blipFill>
        <p:spPr bwMode="auto">
          <a:xfrm>
            <a:off x="3635896" y="1772816"/>
            <a:ext cx="1029072" cy="14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Равно 16"/>
          <p:cNvSpPr/>
          <p:nvPr/>
        </p:nvSpPr>
        <p:spPr>
          <a:xfrm>
            <a:off x="4644008" y="2204864"/>
            <a:ext cx="648072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" name="Рисунок 17" descr="http://im2-tub.yandex.net/i?id=206667283-17-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914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7" descr="http://t0.gstatic.com/images?q=tbn:ANd9GcRj7JGWE-kYVo2L4uFPw9u1ccQatmxhwIGtvNuSW0xhZHHEbun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957833" cy="143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im6-tub.yandex.net/i?id=232622623-19-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772816"/>
            <a:ext cx="952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t0.gstatic.com/images?q=tbn:ANd9GcRTMg4J_Q2ozIeHdInmzDlNk-LQAw4JEmswW5g3s0SRbYLP8v5uwQ"/>
          <p:cNvPicPr/>
          <p:nvPr/>
        </p:nvPicPr>
        <p:blipFill>
          <a:blip r:embed="rId8" cstate="print"/>
          <a:srcRect t="11811"/>
          <a:stretch>
            <a:fillRect/>
          </a:stretch>
        </p:blipFill>
        <p:spPr bwMode="auto">
          <a:xfrm>
            <a:off x="7956376" y="1772816"/>
            <a:ext cx="1029072" cy="14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im5-tub.yandex.net/i?id=83242744-11-2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581128"/>
            <a:ext cx="838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Минус 23"/>
          <p:cNvSpPr/>
          <p:nvPr/>
        </p:nvSpPr>
        <p:spPr>
          <a:xfrm>
            <a:off x="3779912" y="4797152"/>
            <a:ext cx="864096" cy="7200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 24"/>
          <p:cNvSpPr/>
          <p:nvPr/>
        </p:nvSpPr>
        <p:spPr>
          <a:xfrm>
            <a:off x="5436096" y="4797152"/>
            <a:ext cx="914400" cy="7200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СОСТАВЬ РЕШИ ЗАДАЧУ НА СЛОЖЕНИЕ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3+4=…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5+3=…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138747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1296144" cy="10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643050"/>
            <a:ext cx="1296144" cy="100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785794"/>
            <a:ext cx="13874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785926"/>
            <a:ext cx="13335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1785926"/>
            <a:ext cx="1363662" cy="93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785794"/>
            <a:ext cx="1257300" cy="93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143512"/>
            <a:ext cx="10668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3714752"/>
            <a:ext cx="7778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5143512"/>
            <a:ext cx="9683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3786190"/>
            <a:ext cx="1066800" cy="136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182" y="5072074"/>
            <a:ext cx="1082675" cy="136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8082" y="4857760"/>
            <a:ext cx="13874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6200000">
            <a:off x="7562882" y="5653096"/>
            <a:ext cx="1000110" cy="140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 t="16635"/>
          <a:stretch>
            <a:fillRect/>
          </a:stretch>
        </p:blipFill>
        <p:spPr bwMode="auto">
          <a:xfrm>
            <a:off x="7358082" y="3643314"/>
            <a:ext cx="134873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СОСТАВЬ И РЕШИ ЗАДАЧУ НА ВЫЧИТАНИЕ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6-2= …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funforkids.ru/pictures/kids/kids99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funforkids.ru/pictures/kids/kids99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92896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funforkids.ru/pictures/kids/kids99.gi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92896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СОСТАВЬ И РЕШИ ЗАДАЧУ НА ВЫЧИТАНИЕ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7-3= 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21297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888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allforchildren.ru/pictures/icons/icon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98884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7859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ВЫБЕРИ ЛЮБУЮ ЦИФРУ. НАЗОВИ ДЕНЬ НЕДЕЛИ, КОТОРЫЙ ЕЙ СООТВЕТСТВУЕТ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ЕСЛИ СЕГОДНЯ СРЕДА, КАКОЙ ДЕНЬ БУДЕТ ЗАВТРА?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СЕГОДНЯ ЧЕТВЕРГ, ЗНАЧИТ ВЧЕРА БЫЛ…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СЕГОДНЯ СУББОТА, А ПОЗАВЧЕРА БЫЛ…?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http://im2-tub.yandex.net/i?id=209894988-10-2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88840"/>
            <a:ext cx="8640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6-tub.yandex.net/i?id=118006477-05-24"/>
          <p:cNvPicPr/>
          <p:nvPr/>
        </p:nvPicPr>
        <p:blipFill>
          <a:blip r:embed="rId3" cstate="print"/>
          <a:srcRect l="6943" r="6621"/>
          <a:stretch>
            <a:fillRect/>
          </a:stretch>
        </p:blipFill>
        <p:spPr bwMode="auto">
          <a:xfrm>
            <a:off x="1691680" y="3068960"/>
            <a:ext cx="91399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.yandex.net/i?id=236465667-19-24"/>
          <p:cNvPicPr/>
          <p:nvPr/>
        </p:nvPicPr>
        <p:blipFill>
          <a:blip r:embed="rId4" cstate="print"/>
          <a:srcRect l="5977" r="3579"/>
          <a:stretch>
            <a:fillRect/>
          </a:stretch>
        </p:blipFill>
        <p:spPr bwMode="auto">
          <a:xfrm>
            <a:off x="2771800" y="2420888"/>
            <a:ext cx="956349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.yandex.net/i?id=119826123-16-24"/>
          <p:cNvPicPr/>
          <p:nvPr/>
        </p:nvPicPr>
        <p:blipFill>
          <a:blip r:embed="rId5" cstate="print"/>
          <a:srcRect l="8421" t="2211" r="3937"/>
          <a:stretch>
            <a:fillRect/>
          </a:stretch>
        </p:blipFill>
        <p:spPr bwMode="auto">
          <a:xfrm>
            <a:off x="5004048" y="2420888"/>
            <a:ext cx="901666" cy="12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.yandex.net/i?id=61448708-12-24"/>
          <p:cNvPicPr/>
          <p:nvPr/>
        </p:nvPicPr>
        <p:blipFill>
          <a:blip r:embed="rId6" cstate="print"/>
          <a:srcRect l="12598" r="15118"/>
          <a:stretch>
            <a:fillRect/>
          </a:stretch>
        </p:blipFill>
        <p:spPr bwMode="auto">
          <a:xfrm rot="10800000">
            <a:off x="6156176" y="3068960"/>
            <a:ext cx="83279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4-tub.yandex.net/i?id=109801703-08-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573016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1.gstatic.com/images?q=tbn:ANd9GcQJAljFtNppiGcHNl2SfKOkd8QHpfc9iPEnZT6h60GRSiA1HUfZGA"/>
          <p:cNvPicPr/>
          <p:nvPr/>
        </p:nvPicPr>
        <p:blipFill>
          <a:blip r:embed="rId8" cstate="print"/>
          <a:srcRect l="17180" r="11453"/>
          <a:stretch>
            <a:fillRect/>
          </a:stretch>
        </p:blipFill>
        <p:spPr bwMode="auto">
          <a:xfrm>
            <a:off x="755576" y="3645024"/>
            <a:ext cx="724384" cy="12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170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Математика  в подготовительной группе</vt:lpstr>
      <vt:lpstr>ПОСЧИТАЙ ЦИФРЫ В ПРЯМОМ ПОРЯДКЕ. ПОСЧИТАЙ В ОБРАТНОМ ПОРЯДКЕ. НАЧНИ СЧИТАТЬ С НАЗВАННОГО ЧИСЛА. НАЗОВИ СОСЕДЕЙ ЧИСЛА…  </vt:lpstr>
      <vt:lpstr>ПЕРЕСЧИТАЙ КАРТИНКИ.  КАКИМ ПО СЧЕТУ СТОИТ ВЕРТОЛЕТ? АВТОБУС? ГРУЗОВИК? НА КАКОМ МЕСТЕ СТОИТ ВЕЛОСИПЕД? ПАРОХОД? ВОЗДУШНЫЙ ШАР?</vt:lpstr>
      <vt:lpstr>ЧТО БУДЕТ, ЕСЛИ К ПЯТИ ПРИБАВИТЬ ОДИН? ЕСЛИ ОТ СЕМИ ОТНЯТЬ ОДИН? КАК ПОЛУЧИТЬ ЧИСЛО ВОСЕМЬ, ЕСЛИ ЕСТЬ ЧИСЛО ДЕВЯТЬ?</vt:lpstr>
      <vt:lpstr>СОСТАВЬ И РЕШИ ЗАДАЧУ</vt:lpstr>
      <vt:lpstr>СОСТАВЬ РЕШИ ЗАДАЧУ НА СЛОЖЕНИЕ 3+4=… 5+3=…</vt:lpstr>
      <vt:lpstr>СОСТАВЬ И РЕШИ ЗАДАЧУ НА ВЫЧИТАНИЕ 6-2= … </vt:lpstr>
      <vt:lpstr>СОСТАВЬ И РЕШИ ЗАДАЧУ НА ВЫЧИТАНИЕ  7-3= …</vt:lpstr>
      <vt:lpstr>ВЫБЕРИ ЛЮБУЮ ЦИФРУ. НАЗОВИ ДЕНЬ НЕДЕЛИ, КОТОРЫЙ ЕЙ СООТВЕТСТВУЕТ ЕСЛИ СЕГОДНЯ СРЕДА, КАКОЙ ДЕНЬ БУДЕТ ЗАВТРА? СЕГОДНЯ ЧЕТВЕРГ, ЗНАЧИТ ВЧЕРА БЫЛ… СЕГОДНЯ СУББОТА, А ПОЗАВЧЕРА БЫЛ…? </vt:lpstr>
      <vt:lpstr>Слайд 10</vt:lpstr>
      <vt:lpstr>Слайд 11</vt:lpstr>
      <vt:lpstr>Где кругов больше? СПРАВА ИЛИ СЛЕВА?</vt:lpstr>
      <vt:lpstr>Слайд 13</vt:lpstr>
      <vt:lpstr>Сколько здесь квадратов?</vt:lpstr>
      <vt:lpstr>Слайд 15</vt:lpstr>
      <vt:lpstr>Слайд 16</vt:lpstr>
      <vt:lpstr>Учимся , играя</vt:lpstr>
      <vt:lpstr>Веселый счет</vt:lpstr>
      <vt:lpstr>Логические задания</vt:lpstr>
      <vt:lpstr>Играем в экономику</vt:lpstr>
      <vt:lpstr>Спасибо за внимание!!!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подготовительной группе</dc:title>
  <dc:creator>Детский сад</dc:creator>
  <cp:lastModifiedBy>Ирина</cp:lastModifiedBy>
  <cp:revision>41</cp:revision>
  <dcterms:created xsi:type="dcterms:W3CDTF">2011-04-09T18:28:24Z</dcterms:created>
  <dcterms:modified xsi:type="dcterms:W3CDTF">2016-04-05T07:01:24Z</dcterms:modified>
</cp:coreProperties>
</file>